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28"/>
  </p:notesMasterIdLst>
  <p:sldIdLst>
    <p:sldId id="256" r:id="rId3"/>
    <p:sldId id="258" r:id="rId4"/>
    <p:sldId id="262" r:id="rId5"/>
    <p:sldId id="260" r:id="rId6"/>
    <p:sldId id="286" r:id="rId7"/>
    <p:sldId id="28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4" r:id="rId17"/>
    <p:sldId id="272" r:id="rId18"/>
    <p:sldId id="273" r:id="rId19"/>
    <p:sldId id="275" r:id="rId20"/>
    <p:sldId id="276" r:id="rId21"/>
    <p:sldId id="277" r:id="rId22"/>
    <p:sldId id="279" r:id="rId23"/>
    <p:sldId id="280" r:id="rId24"/>
    <p:sldId id="281" r:id="rId25"/>
    <p:sldId id="284" r:id="rId26"/>
    <p:sldId id="285" r:id="rId2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1" autoAdjust="0"/>
    <p:restoredTop sz="89976" autoAdjust="0"/>
  </p:normalViewPr>
  <p:slideViewPr>
    <p:cSldViewPr snapToGrid="0" snapToObjects="1">
      <p:cViewPr varScale="1">
        <p:scale>
          <a:sx n="82" d="100"/>
          <a:sy n="82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hdphoto1.wdp>
</file>

<file path=ppt/media/image1.tiff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2021/7/21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5721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5459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1588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1066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402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14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12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639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李宏毅的视频讲的还是挺全的，而且也都是很新颖的话题，从基础的分类、回归、</a:t>
            </a:r>
            <a:r>
              <a:rPr lang="en-US" altLang="zh-CN" dirty="0"/>
              <a:t>CNN</a:t>
            </a:r>
            <a:r>
              <a:rPr lang="zh-CN" altLang="en-US" dirty="0"/>
              <a:t>、</a:t>
            </a:r>
            <a:r>
              <a:rPr lang="en-US" altLang="zh-CN" dirty="0"/>
              <a:t>RNN</a:t>
            </a:r>
            <a:r>
              <a:rPr lang="zh-CN" altLang="en-US" dirty="0"/>
              <a:t>，到</a:t>
            </a:r>
            <a:r>
              <a:rPr lang="en-US" altLang="zh-CN" dirty="0"/>
              <a:t>transformer</a:t>
            </a:r>
            <a:r>
              <a:rPr lang="zh-CN" altLang="en-US" dirty="0"/>
              <a:t>，</a:t>
            </a:r>
            <a:r>
              <a:rPr lang="en-US" altLang="zh-CN" dirty="0"/>
              <a:t>Bert</a:t>
            </a:r>
            <a:r>
              <a:rPr lang="zh-CN" altLang="en-US" dirty="0"/>
              <a:t>，</a:t>
            </a:r>
            <a:r>
              <a:rPr lang="en-US" altLang="zh-CN" dirty="0"/>
              <a:t>GAN, </a:t>
            </a:r>
            <a:r>
              <a:rPr lang="zh-CN" altLang="en-US" dirty="0"/>
              <a:t>到对抗攻击、可解释机器学习、模型压缩、领域自适应等等</a:t>
            </a:r>
            <a:endParaRPr lang="en-US" altLang="zh-CN" dirty="0"/>
          </a:p>
          <a:p>
            <a:r>
              <a:rPr lang="zh-CN" altLang="en-US" dirty="0"/>
              <a:t>最优化理论之前听过一次，上学期开学凑巧发现数院的研究生在开这门课，所以就又去听了一次，优化算法讲了不少，但是在机器学习和深度学习中遇到最多的还是梯度下降，偶尔在书的附录中见过牛顿法和拟牛顿法，在</a:t>
            </a:r>
            <a:r>
              <a:rPr lang="en-US" altLang="zh-CN" dirty="0"/>
              <a:t>SVM</a:t>
            </a:r>
            <a:r>
              <a:rPr lang="zh-CN" altLang="en-US" dirty="0"/>
              <a:t>中见过二次规划问题，用到了约束问题的最优性条件 </a:t>
            </a:r>
            <a:r>
              <a:rPr lang="en-US" altLang="zh-CN" dirty="0"/>
              <a:t>KKT</a:t>
            </a:r>
            <a:r>
              <a:rPr lang="zh-CN" altLang="en-US" dirty="0"/>
              <a:t>条件，教材中的很多算法收敛速度都很快，牛顿法具有二次收敛性，对一个凸问题，只需要迭代几步就可以达到问题最优解，但是我们并没有使用这些算法，究其原因，我觉得有两个方面：一个是这些算法要求函数是凸的，但是神经网络中很难遇到凸优化问题，第二个是时间复杂度太高，比如牛顿法，它需要求逆矩阵，时间复杂度大约是</a:t>
            </a:r>
            <a:r>
              <a:rPr lang="en-US" altLang="zh-CN" dirty="0"/>
              <a:t>O(n3)</a:t>
            </a:r>
            <a:r>
              <a:rPr lang="zh-CN" altLang="en-US" dirty="0"/>
              <a:t>，就很难应用到深度学习中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77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看的是这本经典的强化学习的教材，这本书的作者，</a:t>
            </a:r>
            <a:r>
              <a:rPr lang="en-US" altLang="zh-CN" dirty="0"/>
              <a:t>Sutton</a:t>
            </a:r>
            <a:r>
              <a:rPr lang="zh-CN" altLang="en-US" dirty="0"/>
              <a:t>，是被公认的强化学习之父，最近刚刚获得 </a:t>
            </a:r>
            <a:r>
              <a:rPr lang="en-US" altLang="zh-CN" dirty="0"/>
              <a:t>IJCAI-2021</a:t>
            </a:r>
            <a:r>
              <a:rPr lang="zh-CN" altLang="en-US" b="0" i="0" dirty="0">
                <a:solidFill>
                  <a:srgbClr val="414141"/>
                </a:solidFill>
                <a:effectLst/>
                <a:latin typeface="-apple-system"/>
              </a:rPr>
              <a:t>卓越研究奖（</a:t>
            </a:r>
            <a:r>
              <a:rPr lang="en-US" altLang="zh-CN" b="0" i="0" dirty="0">
                <a:solidFill>
                  <a:srgbClr val="414141"/>
                </a:solidFill>
                <a:effectLst/>
                <a:latin typeface="-apple-system"/>
              </a:rPr>
              <a:t>Research Excellence Award</a:t>
            </a:r>
            <a:r>
              <a:rPr lang="zh-CN" altLang="en-US" b="0" i="0" dirty="0">
                <a:solidFill>
                  <a:srgbClr val="414141"/>
                </a:solidFill>
                <a:effectLst/>
                <a:latin typeface="-apple-system"/>
              </a:rPr>
              <a:t>）。这本书还是挺有难度的，我刚刚接触这个领域，看的很慢。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ABEF2994-526C-45A0-A7AE-624A0B6DAF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下半年最重要的任务就是尽快找到一个适合自己的研究方向，这肯定需要大量的阅读文献，先把老师给的这几个会议的文章看一看，说不定能从中找到一些想法。然后是</a:t>
            </a:r>
            <a:r>
              <a:rPr lang="en-US" altLang="zh-CN" dirty="0"/>
              <a:t>Sutton</a:t>
            </a:r>
            <a:r>
              <a:rPr lang="zh-CN" altLang="en-US" dirty="0"/>
              <a:t>这本强化学习，最近两个月得把它看完，要不然可能很多论文都看不懂。还有我一直想看还没来得及看的机器学习的大部头，这两本书每本都有七八百页，也要拿出来不少时间去啃，还是任重而道远。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76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9640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2053673" y="2908119"/>
            <a:ext cx="8084654" cy="1041761"/>
          </a:xfrm>
        </p:spPr>
        <p:txBody>
          <a:bodyPr/>
          <a:lstStyle/>
          <a:p>
            <a:pPr algn="ctr"/>
            <a:r>
              <a:rPr kumimoji="1" lang="en-US" altLang="zh-CN" dirty="0"/>
              <a:t>2021</a:t>
            </a:r>
            <a:r>
              <a:rPr kumimoji="1" lang="zh-CN" altLang="en-US" dirty="0"/>
              <a:t>年中总结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>
          <a:xfrm>
            <a:off x="7478250" y="4966120"/>
            <a:ext cx="2553256" cy="753687"/>
          </a:xfrm>
        </p:spPr>
        <p:txBody>
          <a:bodyPr/>
          <a:lstStyle/>
          <a:p>
            <a:r>
              <a:rPr kumimoji="1" lang="zh-CN" altLang="en-US" dirty="0"/>
              <a:t>汇报人：刘磊</a:t>
            </a:r>
            <a:endParaRPr kumimoji="1" lang="en-US" altLang="zh-CN" dirty="0"/>
          </a:p>
          <a:p>
            <a:r>
              <a:rPr kumimoji="1" lang="zh-CN" altLang="en-US" dirty="0"/>
              <a:t>日期：</a:t>
            </a:r>
            <a:r>
              <a:rPr kumimoji="1" lang="en-US" altLang="zh-CN" dirty="0"/>
              <a:t>2021</a:t>
            </a:r>
            <a:r>
              <a:rPr kumimoji="1" lang="zh-CN" altLang="en-US" dirty="0"/>
              <a:t>年</a:t>
            </a:r>
            <a:r>
              <a:rPr kumimoji="1" lang="en-US" altLang="zh-CN" dirty="0"/>
              <a:t>7</a:t>
            </a:r>
            <a:r>
              <a:rPr kumimoji="1" lang="zh-CN" altLang="en-US" dirty="0"/>
              <a:t>月</a:t>
            </a:r>
            <a:r>
              <a:rPr kumimoji="1" lang="en-US" altLang="zh-CN" dirty="0"/>
              <a:t>21</a:t>
            </a:r>
            <a:r>
              <a:rPr kumimoji="1" lang="zh-CN" altLang="en-US" dirty="0"/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sp>
        <p:nvSpPr>
          <p:cNvPr id="9" name="矩形 8"/>
          <p:cNvSpPr/>
          <p:nvPr/>
        </p:nvSpPr>
        <p:spPr>
          <a:xfrm flipV="1">
            <a:off x="7060855" y="1759156"/>
            <a:ext cx="765739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816697" y="2251599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1" name="矩形 10"/>
          <p:cNvSpPr/>
          <p:nvPr/>
        </p:nvSpPr>
        <p:spPr>
          <a:xfrm>
            <a:off x="7872924" y="180431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448" y="175915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en-US" altLang="zh-C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7117082" y="3990985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72924" y="448342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929151" y="40361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点击此处添加标题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56675" y="3990985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92" y="1759156"/>
            <a:ext cx="5232670" cy="294194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75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547" y="2123407"/>
            <a:ext cx="3448279" cy="193871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315" y="800380"/>
            <a:ext cx="6203371" cy="3487693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8"/>
          <p:cNvSpPr txBox="1"/>
          <p:nvPr/>
        </p:nvSpPr>
        <p:spPr>
          <a:xfrm>
            <a:off x="1716059" y="5206432"/>
            <a:ext cx="875988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u="sng">
                <a:solidFill>
                  <a:srgbClr val="000000"/>
                </a:solidFill>
                <a:latin typeface="+mn-ea"/>
              </a:rPr>
              <a:t>更换图片方法：点击图片后右键，选择“更改图片”即可。</a:t>
            </a:r>
            <a:r>
              <a:rPr lang="zh-CN" altLang="en-US" sz="1200">
                <a:solidFill>
                  <a:srgbClr val="000000"/>
                </a:solidFill>
                <a:latin typeface="+mn-ea"/>
              </a:rPr>
              <a:t>标题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61675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制作过程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79897" y="2350457"/>
            <a:ext cx="1178805" cy="4507543"/>
            <a:chOff x="679897" y="2350457"/>
            <a:chExt cx="1178805" cy="4507543"/>
          </a:xfrm>
        </p:grpSpPr>
        <p:sp>
          <p:nvSpPr>
            <p:cNvPr id="3" name="斜纹 2"/>
            <p:cNvSpPr/>
            <p:nvPr/>
          </p:nvSpPr>
          <p:spPr>
            <a:xfrm rot="18900000">
              <a:off x="679897" y="2350457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56168" y="2956956"/>
              <a:ext cx="413132" cy="390104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1095943" y="1900886"/>
            <a:ext cx="7590858" cy="1211605"/>
            <a:chOff x="1095944" y="2304646"/>
            <a:chExt cx="7590858" cy="1211605"/>
          </a:xfrm>
        </p:grpSpPr>
        <p:grpSp>
          <p:nvGrpSpPr>
            <p:cNvPr id="6" name="组 5"/>
            <p:cNvGrpSpPr/>
            <p:nvPr/>
          </p:nvGrpSpPr>
          <p:grpSpPr>
            <a:xfrm rot="16200000" flipH="1">
              <a:off x="4094153" y="-660763"/>
              <a:ext cx="1178805" cy="7175223"/>
              <a:chOff x="679898" y="2754217"/>
              <a:chExt cx="1178805" cy="7175223"/>
            </a:xfrm>
            <a:solidFill>
              <a:schemeClr val="accent3"/>
            </a:solidFill>
          </p:grpSpPr>
          <p:sp>
            <p:nvSpPr>
              <p:cNvPr id="7" name="斜纹 6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856169" y="3343620"/>
                <a:ext cx="413132" cy="65858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9" name="三角形 8"/>
            <p:cNvSpPr/>
            <p:nvPr/>
          </p:nvSpPr>
          <p:spPr>
            <a:xfrm rot="5400000">
              <a:off x="8063347" y="2512465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8"/>
          <p:cNvSpPr txBox="1"/>
          <p:nvPr/>
        </p:nvSpPr>
        <p:spPr>
          <a:xfrm>
            <a:off x="8873600" y="247792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8873600" y="203064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513437" y="3364550"/>
            <a:ext cx="1178805" cy="3493449"/>
            <a:chOff x="679896" y="3364550"/>
            <a:chExt cx="1178805" cy="3493449"/>
          </a:xfrm>
        </p:grpSpPr>
        <p:sp>
          <p:nvSpPr>
            <p:cNvPr id="15" name="斜纹 14"/>
            <p:cNvSpPr/>
            <p:nvPr/>
          </p:nvSpPr>
          <p:spPr>
            <a:xfrm rot="18900000">
              <a:off x="679896" y="3364550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6168" y="4134505"/>
              <a:ext cx="413132" cy="27234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1929485" y="2921111"/>
            <a:ext cx="3901301" cy="1211604"/>
            <a:chOff x="1095945" y="2304648"/>
            <a:chExt cx="3901301" cy="1211604"/>
          </a:xfrm>
        </p:grpSpPr>
        <p:grpSp>
          <p:nvGrpSpPr>
            <p:cNvPr id="18" name="组 17"/>
            <p:cNvGrpSpPr/>
            <p:nvPr/>
          </p:nvGrpSpPr>
          <p:grpSpPr>
            <a:xfrm rot="16200000" flipH="1">
              <a:off x="2249375" y="1184017"/>
              <a:ext cx="1178805" cy="3485665"/>
              <a:chOff x="679898" y="2754217"/>
              <a:chExt cx="1178805" cy="3485665"/>
            </a:xfrm>
            <a:solidFill>
              <a:schemeClr val="accent3"/>
            </a:solidFill>
          </p:grpSpPr>
          <p:sp>
            <p:nvSpPr>
              <p:cNvPr id="20" name="斜纹 19"/>
              <p:cNvSpPr/>
              <p:nvPr/>
            </p:nvSpPr>
            <p:spPr>
              <a:xfrm rot="18900000">
                <a:off x="679898" y="2754217"/>
                <a:ext cx="1178805" cy="1178805"/>
              </a:xfrm>
              <a:prstGeom prst="diagStrip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856170" y="3343622"/>
                <a:ext cx="413132" cy="28962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9" name="三角形 18"/>
            <p:cNvSpPr/>
            <p:nvPr/>
          </p:nvSpPr>
          <p:spPr>
            <a:xfrm rot="5400000">
              <a:off x="4373791" y="2512467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2" name="文本框 8"/>
          <p:cNvSpPr txBox="1"/>
          <p:nvPr/>
        </p:nvSpPr>
        <p:spPr>
          <a:xfrm>
            <a:off x="5939884" y="3481218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23" name="矩形 22"/>
          <p:cNvSpPr/>
          <p:nvPr/>
        </p:nvSpPr>
        <p:spPr>
          <a:xfrm>
            <a:off x="5939884" y="3033936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2403533" y="4627754"/>
            <a:ext cx="1178805" cy="2230244"/>
            <a:chOff x="679896" y="4627754"/>
            <a:chExt cx="1178805" cy="2230244"/>
          </a:xfrm>
        </p:grpSpPr>
        <p:sp>
          <p:nvSpPr>
            <p:cNvPr id="25" name="斜纹 24"/>
            <p:cNvSpPr/>
            <p:nvPr/>
          </p:nvSpPr>
          <p:spPr>
            <a:xfrm rot="18900000">
              <a:off x="679896" y="4627754"/>
              <a:ext cx="1178805" cy="1178805"/>
            </a:xfrm>
            <a:prstGeom prst="diagStrip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56168" y="5437367"/>
              <a:ext cx="413132" cy="142063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793291" y="4168893"/>
            <a:ext cx="1612454" cy="1157663"/>
            <a:chOff x="1069655" y="2304649"/>
            <a:chExt cx="1612454" cy="1157663"/>
          </a:xfrm>
        </p:grpSpPr>
        <p:grpSp>
          <p:nvGrpSpPr>
            <p:cNvPr id="28" name="组 27"/>
            <p:cNvGrpSpPr/>
            <p:nvPr/>
          </p:nvGrpSpPr>
          <p:grpSpPr>
            <a:xfrm rot="16200000" flipH="1">
              <a:off x="1152419" y="2318162"/>
              <a:ext cx="1061386" cy="1226914"/>
              <a:chOff x="743376" y="2727926"/>
              <a:chExt cx="1061386" cy="1226914"/>
            </a:xfrm>
            <a:solidFill>
              <a:schemeClr val="accent3"/>
            </a:solidFill>
          </p:grpSpPr>
          <p:sp>
            <p:nvSpPr>
              <p:cNvPr id="30" name="斜纹 29"/>
              <p:cNvSpPr/>
              <p:nvPr/>
            </p:nvSpPr>
            <p:spPr>
              <a:xfrm rot="18900000">
                <a:off x="743376" y="2727926"/>
                <a:ext cx="1061386" cy="1074870"/>
              </a:xfrm>
              <a:prstGeom prst="diagStripe">
                <a:avLst>
                  <a:gd name="adj" fmla="val 4531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6169" y="3343623"/>
                <a:ext cx="413132" cy="61121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三角形 28"/>
            <p:cNvSpPr/>
            <p:nvPr/>
          </p:nvSpPr>
          <p:spPr>
            <a:xfrm rot="5400000">
              <a:off x="2058654" y="2512468"/>
              <a:ext cx="831273" cy="41563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2" name="文本框 8"/>
          <p:cNvSpPr txBox="1"/>
          <p:nvPr/>
        </p:nvSpPr>
        <p:spPr>
          <a:xfrm>
            <a:off x="4502058" y="474593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33" name="矩形 32"/>
          <p:cNvSpPr/>
          <p:nvPr/>
        </p:nvSpPr>
        <p:spPr>
          <a:xfrm>
            <a:off x="4502058" y="429865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/>
                </a:solidFill>
              </a:rPr>
              <a:t>点击此处添加标题</a:t>
            </a:r>
            <a:endParaRPr lang="en-US" altLang="zh-CN" sz="2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  <p:sp>
        <p:nvSpPr>
          <p:cNvPr id="3" name="同心圆 2"/>
          <p:cNvSpPr/>
          <p:nvPr/>
        </p:nvSpPr>
        <p:spPr>
          <a:xfrm>
            <a:off x="795647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同心圆 3"/>
          <p:cNvSpPr/>
          <p:nvPr/>
        </p:nvSpPr>
        <p:spPr>
          <a:xfrm>
            <a:off x="337705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5958468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同心圆 5"/>
          <p:cNvSpPr/>
          <p:nvPr/>
        </p:nvSpPr>
        <p:spPr>
          <a:xfrm>
            <a:off x="8539879" y="1901571"/>
            <a:ext cx="2860433" cy="2860433"/>
          </a:xfrm>
          <a:prstGeom prst="donut">
            <a:avLst>
              <a:gd name="adj" fmla="val 1026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>
            <a:off x="785601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rot="10800000">
            <a:off x="3377058" y="1901571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空心弧 9"/>
          <p:cNvSpPr/>
          <p:nvPr/>
        </p:nvSpPr>
        <p:spPr>
          <a:xfrm>
            <a:off x="5948422" y="1913444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0800000">
            <a:off x="8539879" y="1913445"/>
            <a:ext cx="2860433" cy="2860433"/>
          </a:xfrm>
          <a:prstGeom prst="blockArc">
            <a:avLst>
              <a:gd name="adj1" fmla="val 10800000"/>
              <a:gd name="adj2" fmla="val 2"/>
              <a:gd name="adj3" fmla="val 1005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8"/>
          <p:cNvSpPr txBox="1"/>
          <p:nvPr/>
        </p:nvSpPr>
        <p:spPr>
          <a:xfrm>
            <a:off x="1054577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1054577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文本框 8"/>
          <p:cNvSpPr txBox="1"/>
          <p:nvPr/>
        </p:nvSpPr>
        <p:spPr>
          <a:xfrm>
            <a:off x="3646034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3646034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6" name="文本框 8"/>
          <p:cNvSpPr txBox="1"/>
          <p:nvPr/>
        </p:nvSpPr>
        <p:spPr>
          <a:xfrm>
            <a:off x="623749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3749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" name="文本框 8"/>
          <p:cNvSpPr txBox="1"/>
          <p:nvPr/>
        </p:nvSpPr>
        <p:spPr>
          <a:xfrm>
            <a:off x="8818901" y="5482205"/>
            <a:ext cx="2517668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8818901" y="5034923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0" name="组合 22"/>
          <p:cNvGrpSpPr/>
          <p:nvPr/>
        </p:nvGrpSpPr>
        <p:grpSpPr>
          <a:xfrm>
            <a:off x="1818372" y="3019800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2"/>
          <p:cNvGrpSpPr/>
          <p:nvPr/>
        </p:nvGrpSpPr>
        <p:grpSpPr>
          <a:xfrm>
            <a:off x="4409828" y="3031673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22"/>
          <p:cNvGrpSpPr/>
          <p:nvPr/>
        </p:nvGrpSpPr>
        <p:grpSpPr>
          <a:xfrm>
            <a:off x="6961104" y="3019799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22"/>
          <p:cNvGrpSpPr/>
          <p:nvPr/>
        </p:nvGrpSpPr>
        <p:grpSpPr>
          <a:xfrm>
            <a:off x="9552560" y="3031672"/>
            <a:ext cx="794889" cy="623974"/>
            <a:chOff x="3654425" y="5089525"/>
            <a:chExt cx="1860550" cy="1460500"/>
          </a:xfrm>
          <a:solidFill>
            <a:schemeClr val="accent3">
              <a:lumMod val="75000"/>
            </a:schemeClr>
          </a:solidFill>
        </p:grpSpPr>
        <p:sp>
          <p:nvSpPr>
            <p:cNvPr id="4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泪珠形 4"/>
          <p:cNvSpPr/>
          <p:nvPr/>
        </p:nvSpPr>
        <p:spPr>
          <a:xfrm>
            <a:off x="1247243" y="5236911"/>
            <a:ext cx="1044362" cy="1044362"/>
          </a:xfrm>
          <a:prstGeom prst="teardrop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8"/>
          <p:cNvSpPr txBox="1"/>
          <p:nvPr/>
        </p:nvSpPr>
        <p:spPr>
          <a:xfrm>
            <a:off x="2364761" y="5582154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364761" y="513487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8" name="泪珠形 57"/>
          <p:cNvSpPr/>
          <p:nvPr/>
        </p:nvSpPr>
        <p:spPr>
          <a:xfrm>
            <a:off x="5673003" y="281912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960707" y="314644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6790521" y="3164369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61" name="矩形 60"/>
          <p:cNvSpPr/>
          <p:nvPr/>
        </p:nvSpPr>
        <p:spPr>
          <a:xfrm>
            <a:off x="6790521" y="271708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3460123" y="402801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3747827" y="435533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4577641" y="4373262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</a:t>
            </a:r>
          </a:p>
        </p:txBody>
      </p:sp>
      <p:sp>
        <p:nvSpPr>
          <p:cNvPr id="73" name="矩形 72"/>
          <p:cNvSpPr/>
          <p:nvPr/>
        </p:nvSpPr>
        <p:spPr>
          <a:xfrm>
            <a:off x="4577641" y="3925980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7885882" y="161023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173586" y="193754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003400" y="1955476"/>
            <a:ext cx="2517668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修改。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9003400" y="1508194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制作过程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4902505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V="1">
            <a:off x="4596344" y="2400601"/>
            <a:ext cx="765739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352186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408413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/>
                </a:solidFill>
              </a:rPr>
              <a:t>点击此处添加标题</a:t>
            </a:r>
            <a:endParaRPr lang="en-US" altLang="zh-CN" sz="2000" b="1" dirty="0">
              <a:solidFill>
                <a:schemeClr val="accent4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5937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/>
                </a:solidFill>
              </a:rPr>
              <a:t>02</a:t>
            </a:r>
          </a:p>
        </p:txBody>
      </p:sp>
      <p:sp>
        <p:nvSpPr>
          <p:cNvPr id="10" name="矩形 9"/>
          <p:cNvSpPr/>
          <p:nvPr/>
        </p:nvSpPr>
        <p:spPr>
          <a:xfrm flipV="1">
            <a:off x="1141748" y="2400601"/>
            <a:ext cx="765739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8"/>
          <p:cNvSpPr txBox="1"/>
          <p:nvPr/>
        </p:nvSpPr>
        <p:spPr>
          <a:xfrm>
            <a:off x="1897590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953817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1341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15" name="矩形 14"/>
          <p:cNvSpPr/>
          <p:nvPr/>
        </p:nvSpPr>
        <p:spPr>
          <a:xfrm flipV="1">
            <a:off x="8050940" y="2400601"/>
            <a:ext cx="765739" cy="4571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8"/>
          <p:cNvSpPr txBox="1"/>
          <p:nvPr/>
        </p:nvSpPr>
        <p:spPr>
          <a:xfrm>
            <a:off x="8806782" y="2893044"/>
            <a:ext cx="251766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8863009" y="2445762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990533" y="2400601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8243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1409491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409491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4590099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矩形 24"/>
          <p:cNvSpPr/>
          <p:nvPr/>
        </p:nvSpPr>
        <p:spPr>
          <a:xfrm>
            <a:off x="4590099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28917" r="28917"/>
          <a:stretch/>
        </p:blipFill>
        <p:spPr>
          <a:xfrm>
            <a:off x="7770707" y="1535400"/>
            <a:ext cx="2936878" cy="3915837"/>
          </a:xfrm>
          <a:prstGeom prst="roundRect">
            <a:avLst>
              <a:gd name="adj" fmla="val 293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矩形 27"/>
          <p:cNvSpPr/>
          <p:nvPr/>
        </p:nvSpPr>
        <p:spPr>
          <a:xfrm>
            <a:off x="7770707" y="4590997"/>
            <a:ext cx="2936878" cy="49244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作品展示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49"/>
            <a:ext cx="12192000" cy="6854651"/>
          </a:xfrm>
          <a:prstGeom prst="rtTriangle">
            <a:avLst/>
          </a:prstGeom>
        </p:spPr>
      </p:pic>
      <p:sp>
        <p:nvSpPr>
          <p:cNvPr id="4" name="文本框 8"/>
          <p:cNvSpPr txBox="1"/>
          <p:nvPr/>
        </p:nvSpPr>
        <p:spPr>
          <a:xfrm>
            <a:off x="6842407" y="1979821"/>
            <a:ext cx="490228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842408" y="1525769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sz="2000" dirty="0"/>
              <a:t>毕业论文</a:t>
            </a:r>
            <a:r>
              <a:rPr kumimoji="1" lang="en-US" altLang="zh-CN" sz="2000" dirty="0"/>
              <a:t>	</a:t>
            </a:r>
            <a:endParaRPr kumimoji="1" lang="zh-CN" altLang="en-US" sz="20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zh-CN" altLang="en-US" sz="2000" dirty="0"/>
              <a:t>李宏毅</a:t>
            </a:r>
            <a:r>
              <a:rPr kumimoji="1" lang="en-US" altLang="zh-CN" sz="2000" dirty="0"/>
              <a:t>ML</a:t>
            </a:r>
            <a:r>
              <a:rPr kumimoji="1" lang="zh-CN" altLang="en-US" sz="2000" dirty="0"/>
              <a:t>视频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sz="2000" dirty="0"/>
              <a:t>最优化理论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sz="2000" dirty="0"/>
              <a:t>论文和</a:t>
            </a:r>
            <a:r>
              <a:rPr kumimoji="1" lang="en-US" altLang="zh-CN" sz="2000" dirty="0"/>
              <a:t>RL</a:t>
            </a:r>
            <a:endParaRPr kumimoji="1" lang="zh-CN" altLang="en-US" sz="2000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sz="2000" dirty="0"/>
              <a:t>下半年计划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7162538" y="2234346"/>
            <a:ext cx="765739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7974607" y="2812575"/>
            <a:ext cx="3339429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7974607" y="227950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02131" y="223434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5">
                    <a:lumMod val="75000"/>
                  </a:schemeClr>
                </a:solidFill>
              </a:rPr>
              <a:t>01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593614"/>
              </p:ext>
            </p:extLst>
          </p:nvPr>
        </p:nvGraphicFramePr>
        <p:xfrm>
          <a:off x="651488" y="1548451"/>
          <a:ext cx="4380675" cy="4301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4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7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63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zh-CN" alt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HERE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CHECK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76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Title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here</a:t>
                      </a:r>
                      <a:endParaRPr lang="zh-CN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L 形 8"/>
          <p:cNvSpPr/>
          <p:nvPr/>
        </p:nvSpPr>
        <p:spPr>
          <a:xfrm rot="18900000">
            <a:off x="4288610" y="2188026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L 形 9"/>
          <p:cNvSpPr/>
          <p:nvPr/>
        </p:nvSpPr>
        <p:spPr>
          <a:xfrm rot="18900000">
            <a:off x="4284436" y="331420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" name="L 形 10"/>
          <p:cNvSpPr/>
          <p:nvPr/>
        </p:nvSpPr>
        <p:spPr>
          <a:xfrm rot="18900000">
            <a:off x="4284436" y="4375640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2" name="L 形 11"/>
          <p:cNvSpPr/>
          <p:nvPr/>
        </p:nvSpPr>
        <p:spPr>
          <a:xfrm rot="18900000">
            <a:off x="4284436" y="4884258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3" name="L 形 12"/>
          <p:cNvSpPr/>
          <p:nvPr/>
        </p:nvSpPr>
        <p:spPr>
          <a:xfrm rot="18900000">
            <a:off x="4284435" y="5453082"/>
            <a:ext cx="312869" cy="182961"/>
          </a:xfrm>
          <a:prstGeom prst="corner">
            <a:avLst>
              <a:gd name="adj1" fmla="val 28880"/>
              <a:gd name="adj2" fmla="val 270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3" name="文本框 8"/>
          <p:cNvSpPr txBox="1"/>
          <p:nvPr/>
        </p:nvSpPr>
        <p:spPr>
          <a:xfrm>
            <a:off x="1075045" y="2230684"/>
            <a:ext cx="9125860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rgbClr val="000000"/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rgbClr val="000000"/>
                </a:solidFill>
                <a:latin typeface="+mn-ea"/>
              </a:rPr>
              <a:t>倍字间距。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75045" y="1697616"/>
            <a:ext cx="2236510" cy="49244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点击此处添加标题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5046" y="3457060"/>
            <a:ext cx="1786908" cy="143557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61953" y="3457060"/>
            <a:ext cx="4536373" cy="143557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398326" y="3457060"/>
            <a:ext cx="702624" cy="1435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100949" y="3457060"/>
            <a:ext cx="3026229" cy="1435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107504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/>
          <p:cNvCxnSpPr/>
          <p:nvPr/>
        </p:nvCxnSpPr>
        <p:spPr>
          <a:xfrm>
            <a:off x="2861953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7390737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808148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11131465" y="4892634"/>
            <a:ext cx="0" cy="114003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08090" y="5292728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497953" y="5292727"/>
            <a:ext cx="223651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点击此处添加标题</a:t>
            </a:r>
            <a:endParaRPr lang="en-US" altLang="zh-CN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674157"/>
            <a:chOff x="1030001" y="4724869"/>
            <a:chExt cx="2461442" cy="1674157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1674157"/>
            <a:chOff x="1030001" y="4724869"/>
            <a:chExt cx="2461442" cy="1674157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1674157"/>
            <a:chOff x="1030001" y="4724869"/>
            <a:chExt cx="2461442" cy="1674157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9244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点击此处添加标题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7956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7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2800" dirty="0"/>
              <a:t>01</a:t>
            </a:r>
            <a:r>
              <a:rPr kumimoji="1" lang="zh-CN" altLang="en-US" sz="2800" dirty="0"/>
              <a:t> 已完成</a:t>
            </a:r>
            <a:r>
              <a:rPr kumimoji="1" lang="en-US" altLang="zh-CN" sz="2800" dirty="0"/>
              <a:t>(Done)</a:t>
            </a:r>
            <a:endParaRPr kumimoji="1" lang="zh-CN" altLang="en-US" sz="2800" dirty="0"/>
          </a:p>
        </p:txBody>
      </p:sp>
      <p:sp>
        <p:nvSpPr>
          <p:cNvPr id="3" name="文本框 8"/>
          <p:cNvSpPr txBox="1"/>
          <p:nvPr/>
        </p:nvSpPr>
        <p:spPr>
          <a:xfrm>
            <a:off x="793217" y="2226796"/>
            <a:ext cx="5302783" cy="3145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400" b="1" dirty="0">
                <a:solidFill>
                  <a:schemeClr val="bg1"/>
                </a:solidFill>
              </a:rPr>
              <a:t>毕业论文（</a:t>
            </a:r>
            <a:r>
              <a:rPr lang="en-US" altLang="zh-CN" sz="1400" b="1" dirty="0">
                <a:solidFill>
                  <a:schemeClr val="bg1"/>
                </a:solidFill>
              </a:rPr>
              <a:t>3</a:t>
            </a:r>
            <a:r>
              <a:rPr lang="zh-CN" altLang="en-US" sz="1400" b="1" dirty="0">
                <a:solidFill>
                  <a:schemeClr val="bg1"/>
                </a:solidFill>
              </a:rPr>
              <a:t>月）文（</a:t>
            </a:r>
            <a:r>
              <a:rPr lang="en-US" altLang="zh-CN" sz="1400" b="1" dirty="0">
                <a:solidFill>
                  <a:schemeClr val="bg1"/>
                </a:solidFill>
              </a:rPr>
              <a:t>3</a:t>
            </a:r>
            <a:r>
              <a:rPr lang="zh-CN" altLang="en-US" sz="1400" b="1" dirty="0">
                <a:solidFill>
                  <a:schemeClr val="bg1"/>
                </a:solidFill>
              </a:rPr>
              <a:t>月）</a:t>
            </a: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毕业论文（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月）</a:t>
            </a:r>
            <a:b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</a:b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李宏毅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ML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视频（４、５月）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最优化理论（３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—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６月）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2800" dirty="0"/>
              <a:t>02</a:t>
            </a:r>
            <a:r>
              <a:rPr kumimoji="1" lang="zh-CN" altLang="en-US" sz="2800" dirty="0"/>
              <a:t> 正在做</a:t>
            </a:r>
            <a:r>
              <a:rPr kumimoji="1" lang="en-US" altLang="zh-CN" sz="2800" dirty="0"/>
              <a:t>(Doing)</a:t>
            </a:r>
            <a:endParaRPr kumimoji="1" lang="zh-CN" altLang="en-US" sz="2800" dirty="0"/>
          </a:p>
        </p:txBody>
      </p:sp>
      <p:sp>
        <p:nvSpPr>
          <p:cNvPr id="4" name="文本框 8"/>
          <p:cNvSpPr txBox="1"/>
          <p:nvPr/>
        </p:nvSpPr>
        <p:spPr>
          <a:xfrm>
            <a:off x="2163201" y="2994301"/>
            <a:ext cx="4175290" cy="2345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表格解法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en-US" altLang="zh-CN" sz="1800" b="0" i="0" u="none" strike="noStrike" baseline="0" dirty="0">
                <a:latin typeface="CMBXTI10"/>
              </a:rPr>
              <a:t>Tabular Solution Methods)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多臂赌博机问题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有限马尔可夫决策过程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动态规划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蒙特卡洛方法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63201" y="2092958"/>
            <a:ext cx="1620957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800" b="1" dirty="0">
                <a:solidFill>
                  <a:schemeClr val="accent1"/>
                </a:solidFill>
              </a:rPr>
              <a:t>强化学习</a:t>
            </a:r>
            <a:endParaRPr lang="en-US" altLang="zh-CN" sz="2800" b="1" dirty="0">
              <a:solidFill>
                <a:schemeClr val="accent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6DDB6DE-7E4C-48E0-9ABA-D9CEA2EB3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465" y="0"/>
            <a:ext cx="53125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2800" dirty="0"/>
              <a:t>03</a:t>
            </a:r>
            <a:r>
              <a:rPr kumimoji="1" lang="zh-CN" altLang="en-US" sz="2800" dirty="0"/>
              <a:t> 计划做</a:t>
            </a:r>
            <a:r>
              <a:rPr kumimoji="1" lang="en-US" altLang="zh-CN" sz="2800" dirty="0"/>
              <a:t>(To be done)</a:t>
            </a:r>
            <a:endParaRPr kumimoji="1" lang="zh-CN" altLang="en-US" sz="2800" dirty="0"/>
          </a:p>
        </p:txBody>
      </p:sp>
      <p:sp>
        <p:nvSpPr>
          <p:cNvPr id="3" name="文本框 8"/>
          <p:cNvSpPr txBox="1"/>
          <p:nvPr/>
        </p:nvSpPr>
        <p:spPr>
          <a:xfrm>
            <a:off x="914514" y="1726538"/>
            <a:ext cx="7417723" cy="4407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zh-CN" alt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微软雅黑"/>
                <a:ea typeface="微软雅黑"/>
              </a:rPr>
              <a:t> 阅读文献</a:t>
            </a:r>
            <a:endParaRPr lang="en-US" altLang="zh-CN" sz="2800" dirty="0">
              <a:solidFill>
                <a:srgbClr val="000000">
                  <a:lumMod val="75000"/>
                  <a:lumOff val="25000"/>
                </a:srgbClr>
              </a:solidFill>
              <a:latin typeface="微软雅黑"/>
              <a:ea typeface="微软雅黑"/>
            </a:endParaRPr>
          </a:p>
          <a:p>
            <a:pPr marL="285750" marR="0" lvl="0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zh-CN" sz="1400" dirty="0">
              <a:solidFill>
                <a:srgbClr val="000000">
                  <a:lumMod val="75000"/>
                  <a:lumOff val="25000"/>
                </a:srgbClr>
              </a:solidFill>
              <a:latin typeface="微软雅黑"/>
              <a:ea typeface="微软雅黑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latin typeface="SFRM1000"/>
              </a:rPr>
              <a:t>ICML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altLang="zh-CN" dirty="0" err="1">
                <a:latin typeface="SFRM1000"/>
              </a:rPr>
              <a:t>NeurIPS</a:t>
            </a:r>
            <a:endParaRPr lang="en-US" altLang="zh-CN" dirty="0">
              <a:latin typeface="SFRM1000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latin typeface="SFRM1000"/>
              </a:rPr>
              <a:t>IJCAI</a:t>
            </a:r>
          </a:p>
          <a:p>
            <a:pPr marL="285750" marR="0" lvl="0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强化学习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zh-CN" sz="1400" noProof="0" dirty="0">
              <a:solidFill>
                <a:srgbClr val="000000">
                  <a:lumMod val="75000"/>
                  <a:lumOff val="25000"/>
                </a:srgbClr>
              </a:solidFill>
              <a:latin typeface="微软雅黑"/>
              <a:ea typeface="微软雅黑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SFRM1000"/>
              </a:rPr>
              <a:t>Reinforcement Learning (Sutton)</a:t>
            </a:r>
          </a:p>
          <a:p>
            <a:pPr lvl="1"/>
            <a:endParaRPr lang="en-US" altLang="zh-CN" sz="1600" dirty="0">
              <a:solidFill>
                <a:srgbClr val="000000">
                  <a:lumMod val="75000"/>
                  <a:lumOff val="25000"/>
                </a:srgbClr>
              </a:solidFill>
              <a:latin typeface="微软雅黑"/>
              <a:ea typeface="微软雅黑"/>
            </a:endParaRPr>
          </a:p>
          <a:p>
            <a:pPr marL="285750" marR="0" lvl="0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zh-CN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微软雅黑"/>
                <a:ea typeface="微软雅黑"/>
              </a:rPr>
              <a:t> </a:t>
            </a:r>
            <a:r>
              <a:rPr lang="zh-CN" alt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微软雅黑"/>
                <a:ea typeface="微软雅黑"/>
              </a:rPr>
              <a:t>机器学习</a:t>
            </a:r>
            <a:endParaRPr lang="en-US" altLang="zh-CN" sz="2800" dirty="0">
              <a:solidFill>
                <a:srgbClr val="000000">
                  <a:lumMod val="75000"/>
                  <a:lumOff val="25000"/>
                </a:srgbClr>
              </a:solidFill>
              <a:latin typeface="微软雅黑"/>
              <a:ea typeface="微软雅黑"/>
            </a:endParaRPr>
          </a:p>
          <a:p>
            <a:pPr marL="285750" marR="0" lvl="0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zh-CN" sz="1400" dirty="0">
              <a:solidFill>
                <a:srgbClr val="000000">
                  <a:lumMod val="75000"/>
                  <a:lumOff val="25000"/>
                </a:srgbClr>
              </a:solidFill>
              <a:latin typeface="微软雅黑"/>
              <a:ea typeface="微软雅黑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altLang="zh-CN" b="0" i="0" u="none" strike="noStrike" baseline="0" dirty="0">
                <a:latin typeface="SFRM1000"/>
              </a:rPr>
              <a:t>Probabilistic Machine </a:t>
            </a:r>
            <a:r>
              <a:rPr lang="en-US" altLang="zh-CN" dirty="0">
                <a:latin typeface="SFRM1000"/>
              </a:rPr>
              <a:t>Learning</a:t>
            </a:r>
            <a:r>
              <a:rPr lang="en-US" altLang="zh-CN" b="0" i="0" u="none" strike="noStrike" baseline="0" dirty="0">
                <a:latin typeface="SFRM1000"/>
              </a:rPr>
              <a:t>:   An Introduction </a:t>
            </a:r>
            <a:r>
              <a:rPr lang="en-US" altLang="zh-CN" dirty="0">
                <a:latin typeface="SFRM1000"/>
              </a:rPr>
              <a:t>(Kevin P. Murphy</a:t>
            </a:r>
            <a:r>
              <a:rPr lang="zh-CN" altLang="en-US" dirty="0">
                <a:latin typeface="SFRM1000"/>
              </a:rPr>
              <a:t>）</a:t>
            </a:r>
            <a:endParaRPr lang="en-US" altLang="zh-CN" dirty="0">
              <a:latin typeface="SFRM1000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altLang="zh-CN" b="0" i="0" u="none" strike="noStrike" baseline="0" dirty="0">
                <a:latin typeface="Times-Roman"/>
              </a:rPr>
              <a:t>Pattern Recognition and Machine Learning (Christopher M. Bishop)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613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648356" y="2908119"/>
            <a:ext cx="4895287" cy="1041761"/>
          </a:xfrm>
        </p:spPr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2800" dirty="0"/>
              <a:t>03</a:t>
            </a:r>
            <a:r>
              <a:rPr kumimoji="1" lang="zh-CN" altLang="en-US" sz="2800" dirty="0"/>
              <a:t> 准备做</a:t>
            </a:r>
            <a:r>
              <a:rPr kumimoji="1" lang="en-US" altLang="zh-CN" sz="2800" dirty="0"/>
              <a:t>(To be done)</a:t>
            </a:r>
            <a:endParaRPr kumimoji="1" lang="zh-CN" altLang="en-US" sz="28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166" y="1749157"/>
            <a:ext cx="3300312" cy="1855519"/>
          </a:xfrm>
          <a:prstGeom prst="rect">
            <a:avLst/>
          </a:prstGeom>
        </p:spPr>
      </p:pic>
      <p:grpSp>
        <p:nvGrpSpPr>
          <p:cNvPr id="20" name="组 19"/>
          <p:cNvGrpSpPr/>
          <p:nvPr/>
        </p:nvGrpSpPr>
        <p:grpSpPr>
          <a:xfrm>
            <a:off x="930166" y="3604676"/>
            <a:ext cx="3300312" cy="2553753"/>
            <a:chOff x="930166" y="3604676"/>
            <a:chExt cx="3300312" cy="2553753"/>
          </a:xfrm>
        </p:grpSpPr>
        <p:sp>
          <p:nvSpPr>
            <p:cNvPr id="18" name="矩形 17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文本框 8"/>
            <p:cNvSpPr txBox="1"/>
            <p:nvPr/>
          </p:nvSpPr>
          <p:spPr>
            <a:xfrm>
              <a:off x="1034112" y="3755090"/>
              <a:ext cx="3092420" cy="113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en-US" altLang="zh-CN" dirty="0">
                  <a:solidFill>
                    <a:schemeClr val="bg1"/>
                  </a:solidFill>
                  <a:latin typeface="+mn-ea"/>
                </a:rPr>
                <a:t>Reinforcement Learning book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dirty="0">
                <a:solidFill>
                  <a:schemeClr val="bg1"/>
                </a:solidFill>
                <a:latin typeface="+mn-ea"/>
              </a:endParaRPr>
            </a:p>
          </p:txBody>
        </p:sp>
      </p:grpSp>
      <p:pic>
        <p:nvPicPr>
          <p:cNvPr id="23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626" y="1749157"/>
            <a:ext cx="3300312" cy="1855519"/>
          </a:xfrm>
          <a:prstGeom prst="rect">
            <a:avLst/>
          </a:prstGeom>
        </p:spPr>
      </p:pic>
      <p:grpSp>
        <p:nvGrpSpPr>
          <p:cNvPr id="24" name="组 23"/>
          <p:cNvGrpSpPr/>
          <p:nvPr/>
        </p:nvGrpSpPr>
        <p:grpSpPr>
          <a:xfrm>
            <a:off x="4466626" y="3604676"/>
            <a:ext cx="3300312" cy="2553753"/>
            <a:chOff x="930166" y="3604676"/>
            <a:chExt cx="3300312" cy="2553753"/>
          </a:xfrm>
        </p:grpSpPr>
        <p:sp>
          <p:nvSpPr>
            <p:cNvPr id="25" name="矩形 24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086" y="1749157"/>
            <a:ext cx="3300312" cy="1855519"/>
          </a:xfrm>
          <a:prstGeom prst="rect">
            <a:avLst/>
          </a:prstGeom>
        </p:spPr>
      </p:pic>
      <p:grpSp>
        <p:nvGrpSpPr>
          <p:cNvPr id="29" name="组 28"/>
          <p:cNvGrpSpPr/>
          <p:nvPr/>
        </p:nvGrpSpPr>
        <p:grpSpPr>
          <a:xfrm>
            <a:off x="8003086" y="3604676"/>
            <a:ext cx="3300312" cy="2553753"/>
            <a:chOff x="930166" y="3604676"/>
            <a:chExt cx="3300312" cy="2553753"/>
          </a:xfrm>
        </p:grpSpPr>
        <p:sp>
          <p:nvSpPr>
            <p:cNvPr id="30" name="矩形 29"/>
            <p:cNvSpPr/>
            <p:nvPr/>
          </p:nvSpPr>
          <p:spPr>
            <a:xfrm>
              <a:off x="930166" y="3604676"/>
              <a:ext cx="3300312" cy="255375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文本框 8"/>
            <p:cNvSpPr txBox="1"/>
            <p:nvPr/>
          </p:nvSpPr>
          <p:spPr>
            <a:xfrm>
              <a:off x="1034112" y="3755090"/>
              <a:ext cx="3092420" cy="2252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endParaRPr lang="zh-CN" altLang="en-US" sz="1200" dirty="0">
                <a:solidFill>
                  <a:schemeClr val="bg1"/>
                </a:solidFill>
                <a:latin typeface="+mn-ea"/>
              </a:endParaRPr>
            </a:p>
            <a:p>
              <a:pPr marL="285750" indent="-285750">
                <a:lnSpc>
                  <a:spcPct val="130000"/>
                </a:lnSpc>
                <a:buFont typeface="Arial" charset="0"/>
                <a:buChar char="•"/>
              </a:pP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56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作品概述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作品概述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71472"/>
          <a:stretch/>
        </p:blipFill>
        <p:spPr>
          <a:xfrm>
            <a:off x="0" y="1233888"/>
            <a:ext cx="12192000" cy="195549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2289" y="1233888"/>
            <a:ext cx="3542682" cy="195549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923944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533783" y="505014"/>
            <a:ext cx="2810385" cy="34132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6600" b="1">
                <a:solidFill>
                  <a:schemeClr val="bg1"/>
                </a:solidFill>
              </a:rPr>
              <a:t>02</a:t>
            </a:r>
            <a:endParaRPr lang="en-US" altLang="zh-CN" sz="16600" b="1" dirty="0">
              <a:solidFill>
                <a:schemeClr val="bg1"/>
              </a:solidFill>
            </a:endParaRPr>
          </a:p>
        </p:txBody>
      </p:sp>
      <p:sp>
        <p:nvSpPr>
          <p:cNvPr id="7" name="文本框 8"/>
          <p:cNvSpPr txBox="1"/>
          <p:nvPr/>
        </p:nvSpPr>
        <p:spPr>
          <a:xfrm>
            <a:off x="4206052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7488161" y="4008478"/>
            <a:ext cx="3092420" cy="225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总结报告-精致渐变-清新蓝绿-PPT模板</Template>
  <TotalTime>482</TotalTime>
  <Words>2132</Words>
  <Application>Microsoft Office PowerPoint</Application>
  <PresentationFormat>宽屏</PresentationFormat>
  <Paragraphs>176</Paragraphs>
  <Slides>25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8" baseType="lpstr">
      <vt:lpstr>-apple-system</vt:lpstr>
      <vt:lpstr>CMBXTI10</vt:lpstr>
      <vt:lpstr>SFRM1000</vt:lpstr>
      <vt:lpstr>Times-Roman</vt:lpstr>
      <vt:lpstr>等线</vt:lpstr>
      <vt:lpstr>Microsoft YaHei</vt:lpstr>
      <vt:lpstr>Microsoft YaHei</vt:lpstr>
      <vt:lpstr>Arial</vt:lpstr>
      <vt:lpstr>Century Gothic</vt:lpstr>
      <vt:lpstr>Segoe UI Light</vt:lpstr>
      <vt:lpstr>Wingdings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liu lei</dc:creator>
  <cp:keywords/>
  <dc:description/>
  <cp:lastModifiedBy>liu lei</cp:lastModifiedBy>
  <cp:revision>32</cp:revision>
  <dcterms:created xsi:type="dcterms:W3CDTF">2021-07-20T13:02:04Z</dcterms:created>
  <dcterms:modified xsi:type="dcterms:W3CDTF">2021-07-21T10:51:19Z</dcterms:modified>
  <cp:category/>
</cp:coreProperties>
</file>